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Montserrat"/>
      <p:regular r:id="rId37"/>
      <p:bold r:id="rId38"/>
      <p:italic r:id="rId39"/>
      <p:boldItalic r:id="rId40"/>
    </p:embeddedFont>
    <p:embeddedFont>
      <p:font typeface="Lat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42" Type="http://schemas.openxmlformats.org/officeDocument/2006/relationships/font" Target="fonts/Lato-bold.fntdata"/><Relationship Id="rId41" Type="http://schemas.openxmlformats.org/officeDocument/2006/relationships/font" Target="fonts/Lato-regular.fntdata"/><Relationship Id="rId22" Type="http://schemas.openxmlformats.org/officeDocument/2006/relationships/slide" Target="slides/slide17.xml"/><Relationship Id="rId44" Type="http://schemas.openxmlformats.org/officeDocument/2006/relationships/font" Target="fonts/Lato-boldItalic.fntdata"/><Relationship Id="rId21" Type="http://schemas.openxmlformats.org/officeDocument/2006/relationships/slide" Target="slides/slide16.xml"/><Relationship Id="rId43" Type="http://schemas.openxmlformats.org/officeDocument/2006/relationships/font" Target="fonts/Lat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c20cfb1ed_3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c20cfb1ed_3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c20cfb1ed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c20cfb1ed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d39a262ec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d39a262ec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db6e0c25b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db6e0c25b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db6e0c25b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db6e0c25b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c20cfb1ed_3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c20cfb1ed_3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db6e0c25bd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db6e0c25bd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dc20cfb1ed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dc20cfb1ed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c20cfb1e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c20cfb1e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7b4730a71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7b4730a71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c20cfb1ed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dc20cfb1ed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b6e0c25bd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b6e0c25b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d39a262ec1_5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d39a262ec1_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db79f215f1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db79f215f1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dc20cfb1ed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dc20cfb1ed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dc20cfb1e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dc20cfb1e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dc20cfb1ed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dc20cfb1ed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dc20cfb1ed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dc20cfb1ed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db6e0c25b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db6e0c25b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dc20cfb1ed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dc20cfb1ed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dc20cfb1ed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dc20cfb1e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39a262ec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39a262ec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dc20cfb1ed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dc20cfb1ed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db6e0c25bd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db6e0c25bd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c20cfb1ed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c20cfb1ed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c20cfb1ed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c20cfb1ed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c20cfb1e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c20cfb1e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c20cfb1e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c20cfb1e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b6e0c25b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b6e0c25b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c20cfb1e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c20cfb1e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2.jpg"/><Relationship Id="rId7" Type="http://schemas.openxmlformats.org/officeDocument/2006/relationships/image" Target="../media/image1.png"/><Relationship Id="rId8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2.jp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lab.univ-nantes.fr/ter-ir-2020/transfo-protocoles/-/blob/master/TER_S2_M1_informatique-2020-2021/TER-video/20210430_110003.mp4?expanded=true&amp;viewer=rich" TargetMode="External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Relationship Id="rId4" Type="http://schemas.openxmlformats.org/officeDocument/2006/relationships/image" Target="../media/image24.png"/><Relationship Id="rId5" Type="http://schemas.openxmlformats.org/officeDocument/2006/relationships/image" Target="../media/image23.png"/><Relationship Id="rId6" Type="http://schemas.openxmlformats.org/officeDocument/2006/relationships/image" Target="../media/image19.png"/><Relationship Id="rId7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677675" y="662100"/>
            <a:ext cx="62955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5652"/>
              <a:buFont typeface="Arial"/>
              <a:buNone/>
            </a:pPr>
            <a:r>
              <a:t/>
            </a:r>
            <a:endParaRPr b="1" sz="1150">
              <a:highlight>
                <a:srgbClr val="E4E8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Raffinements </a:t>
            </a:r>
            <a:r>
              <a:rPr b="1" lang="fr"/>
              <a:t>de protocoles de </a:t>
            </a:r>
            <a:r>
              <a:rPr b="1" lang="fr"/>
              <a:t>communications</a:t>
            </a:r>
            <a:r>
              <a:rPr b="1" lang="fr"/>
              <a:t> par </a:t>
            </a:r>
            <a:r>
              <a:rPr b="1" lang="fr">
                <a:solidFill>
                  <a:schemeClr val="accent1"/>
                </a:solidFill>
              </a:rPr>
              <a:t>transformation </a:t>
            </a:r>
            <a:r>
              <a:rPr b="1" lang="fr"/>
              <a:t>de modèles </a:t>
            </a:r>
            <a:endParaRPr b="1"/>
          </a:p>
        </p:txBody>
      </p:sp>
      <p:sp>
        <p:nvSpPr>
          <p:cNvPr id="135" name="Google Shape;135;p13"/>
          <p:cNvSpPr txBox="1"/>
          <p:nvPr/>
        </p:nvSpPr>
        <p:spPr>
          <a:xfrm>
            <a:off x="0" y="42071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Étudiants : 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GICQUEL 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Alexandre - GUERIN Antoine - ROZEN Anthony (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13"/>
          <p:cNvSpPr txBox="1"/>
          <p:nvPr/>
        </p:nvSpPr>
        <p:spPr>
          <a:xfrm>
            <a:off x="0" y="452065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Encadrant : Pascal ANDRÉ (Equipe AeLoS)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8" name="Google Shape;138;p13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13"/>
          <p:cNvSpPr txBox="1"/>
          <p:nvPr/>
        </p:nvSpPr>
        <p:spPr>
          <a:xfrm>
            <a:off x="939675" y="3056700"/>
            <a:ext cx="1675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lang="fr" sz="2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</a:t>
            </a:r>
            <a:r>
              <a:rPr lang="fr" sz="2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endParaRPr sz="26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2020-2021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/>
          <p:nvPr>
            <p:ph type="title"/>
          </p:nvPr>
        </p:nvSpPr>
        <p:spPr>
          <a:xfrm>
            <a:off x="1132750" y="437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</a:t>
            </a:r>
            <a:r>
              <a:rPr b="1" lang="fr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xpérimentations</a:t>
            </a:r>
            <a:endParaRPr b="1" sz="3900"/>
          </a:p>
        </p:txBody>
      </p:sp>
      <p:sp>
        <p:nvSpPr>
          <p:cNvPr id="221" name="Google Shape;221;p22"/>
          <p:cNvSpPr txBox="1"/>
          <p:nvPr>
            <p:ph idx="1" type="body"/>
          </p:nvPr>
        </p:nvSpPr>
        <p:spPr>
          <a:xfrm>
            <a:off x="1825550" y="1225650"/>
            <a:ext cx="7547400" cy="3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 sz="1800"/>
              <a:t>Présentation de l’étude de cas</a:t>
            </a:r>
            <a:br>
              <a:rPr lang="fr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 sz="1800"/>
              <a:t>Les différents types de communication</a:t>
            </a:r>
            <a:br>
              <a:rPr lang="fr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 sz="1800"/>
              <a:t>Communication WiFi :  Portail/Véhicule</a:t>
            </a:r>
            <a:br>
              <a:rPr lang="fr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 sz="1800"/>
              <a:t>Fonctionnement des communications simultanément</a:t>
            </a:r>
            <a:br>
              <a:rPr lang="fr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 sz="1800"/>
              <a:t>Démo</a:t>
            </a:r>
            <a:br>
              <a:rPr lang="fr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 sz="1800"/>
              <a:t>Introspection du code</a:t>
            </a:r>
            <a:endParaRPr sz="1800"/>
          </a:p>
        </p:txBody>
      </p:sp>
      <p:sp>
        <p:nvSpPr>
          <p:cNvPr id="222" name="Google Shape;22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23" name="Google Shape;223;p22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094512" y="347413"/>
            <a:ext cx="1366650" cy="28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788" y="2907250"/>
            <a:ext cx="895975" cy="18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8888" y="1192818"/>
            <a:ext cx="2097900" cy="1144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3"/>
          <p:cNvPicPr preferRelativeResize="0"/>
          <p:nvPr/>
        </p:nvPicPr>
        <p:blipFill rotWithShape="1">
          <a:blip r:embed="rId5">
            <a:alphaModFix/>
          </a:blip>
          <a:srcRect b="0" l="4354" r="25291" t="0"/>
          <a:stretch/>
        </p:blipFill>
        <p:spPr>
          <a:xfrm rot="5400000">
            <a:off x="6277050" y="363027"/>
            <a:ext cx="1705252" cy="1817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43613" y="3249736"/>
            <a:ext cx="1972101" cy="147907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3"/>
          <p:cNvSpPr txBox="1"/>
          <p:nvPr/>
        </p:nvSpPr>
        <p:spPr>
          <a:xfrm>
            <a:off x="614013" y="2507050"/>
            <a:ext cx="258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Télécommande du véhicule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3"/>
          <p:cNvSpPr txBox="1"/>
          <p:nvPr/>
        </p:nvSpPr>
        <p:spPr>
          <a:xfrm>
            <a:off x="728900" y="4672600"/>
            <a:ext cx="246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Télécommande du portail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23"/>
          <p:cNvSpPr txBox="1"/>
          <p:nvPr/>
        </p:nvSpPr>
        <p:spPr>
          <a:xfrm>
            <a:off x="6644975" y="19125"/>
            <a:ext cx="171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Véhicule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23"/>
          <p:cNvSpPr txBox="1"/>
          <p:nvPr/>
        </p:nvSpPr>
        <p:spPr>
          <a:xfrm>
            <a:off x="6752600" y="4672600"/>
            <a:ext cx="171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Portail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399996">
            <a:off x="6671238" y="2201226"/>
            <a:ext cx="916875" cy="971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3">
            <a:off x="3474837" y="1259052"/>
            <a:ext cx="2466600" cy="971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3">
            <a:off x="3436275" y="3417002"/>
            <a:ext cx="2466600" cy="971823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3"/>
          <p:cNvSpPr txBox="1"/>
          <p:nvPr/>
        </p:nvSpPr>
        <p:spPr>
          <a:xfrm>
            <a:off x="3843713" y="2230875"/>
            <a:ext cx="258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Communication BT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23"/>
          <p:cNvSpPr txBox="1"/>
          <p:nvPr/>
        </p:nvSpPr>
        <p:spPr>
          <a:xfrm>
            <a:off x="3843713" y="4388825"/>
            <a:ext cx="258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Communication BT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23"/>
          <p:cNvSpPr txBox="1"/>
          <p:nvPr/>
        </p:nvSpPr>
        <p:spPr>
          <a:xfrm>
            <a:off x="7615600" y="2431400"/>
            <a:ext cx="146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Communication WiFi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3" name="Google Shape;243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40113" y="3153363"/>
            <a:ext cx="729323" cy="136664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3"/>
          <p:cNvSpPr txBox="1"/>
          <p:nvPr>
            <p:ph type="title"/>
          </p:nvPr>
        </p:nvSpPr>
        <p:spPr>
          <a:xfrm>
            <a:off x="1132750" y="437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Etude de cas</a:t>
            </a:r>
            <a:endParaRPr b="1" sz="3900">
              <a:solidFill>
                <a:schemeClr val="lt2"/>
              </a:solidFill>
            </a:endParaRPr>
          </a:p>
        </p:txBody>
      </p:sp>
      <p:sp>
        <p:nvSpPr>
          <p:cNvPr id="245" name="Google Shape;24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4"/>
          <p:cNvPicPr preferRelativeResize="0"/>
          <p:nvPr/>
        </p:nvPicPr>
        <p:blipFill rotWithShape="1">
          <a:blip r:embed="rId3">
            <a:alphaModFix/>
          </a:blip>
          <a:srcRect b="0" l="4354" r="25291" t="0"/>
          <a:stretch/>
        </p:blipFill>
        <p:spPr>
          <a:xfrm rot="5400000">
            <a:off x="1227154" y="1759875"/>
            <a:ext cx="2147574" cy="228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3506" y="1835582"/>
            <a:ext cx="2850575" cy="2137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">
            <a:off x="3740088" y="2057150"/>
            <a:ext cx="1598950" cy="1694799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"/>
          <p:cNvSpPr txBox="1"/>
          <p:nvPr/>
        </p:nvSpPr>
        <p:spPr>
          <a:xfrm>
            <a:off x="3630750" y="3578150"/>
            <a:ext cx="188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Communication WiFi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24"/>
          <p:cNvSpPr txBox="1"/>
          <p:nvPr/>
        </p:nvSpPr>
        <p:spPr>
          <a:xfrm>
            <a:off x="6447996" y="1371638"/>
            <a:ext cx="122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Serveur 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WiFi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4"/>
          <p:cNvSpPr txBox="1"/>
          <p:nvPr/>
        </p:nvSpPr>
        <p:spPr>
          <a:xfrm>
            <a:off x="1730480" y="1369238"/>
            <a:ext cx="114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Client WiFi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4"/>
          <p:cNvSpPr txBox="1"/>
          <p:nvPr/>
        </p:nvSpPr>
        <p:spPr>
          <a:xfrm>
            <a:off x="1100100" y="4452475"/>
            <a:ext cx="675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-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Communication Bluetooth entre les 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télécommandes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et leur système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4"/>
          <p:cNvSpPr txBox="1"/>
          <p:nvPr>
            <p:ph type="title"/>
          </p:nvPr>
        </p:nvSpPr>
        <p:spPr>
          <a:xfrm>
            <a:off x="1132750" y="437525"/>
            <a:ext cx="7038900" cy="9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Les différents types de communication</a:t>
            </a:r>
            <a:endParaRPr b="1" sz="3900">
              <a:solidFill>
                <a:schemeClr val="lt2"/>
              </a:solidFill>
            </a:endParaRPr>
          </a:p>
        </p:txBody>
      </p:sp>
      <p:sp>
        <p:nvSpPr>
          <p:cNvPr id="258" name="Google Shape;25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59" name="Google Shape;259;p24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8938" y="1542225"/>
            <a:ext cx="5000125" cy="326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5"/>
          <p:cNvSpPr txBox="1"/>
          <p:nvPr/>
        </p:nvSpPr>
        <p:spPr>
          <a:xfrm>
            <a:off x="1082900" y="1142025"/>
            <a:ext cx="61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Sémantique de connexion entre un portail et un véhicule 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5"/>
          <p:cNvSpPr txBox="1"/>
          <p:nvPr>
            <p:ph type="title"/>
          </p:nvPr>
        </p:nvSpPr>
        <p:spPr>
          <a:xfrm>
            <a:off x="1132750" y="437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Communication WiFi  : Portail/Vehicule</a:t>
            </a:r>
            <a:endParaRPr b="1" sz="3900">
              <a:solidFill>
                <a:schemeClr val="lt2"/>
              </a:solidFill>
            </a:endParaRPr>
          </a:p>
        </p:txBody>
      </p:sp>
      <p:sp>
        <p:nvSpPr>
          <p:cNvPr id="267" name="Google Shape;26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8" name="Google Shape;268;p25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6"/>
          <p:cNvSpPr txBox="1"/>
          <p:nvPr/>
        </p:nvSpPr>
        <p:spPr>
          <a:xfrm>
            <a:off x="2724050" y="2128675"/>
            <a:ext cx="6303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8F9FA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4" name="Google Shape;2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0200" y="1104625"/>
            <a:ext cx="6303599" cy="367563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6"/>
          <p:cNvSpPr txBox="1"/>
          <p:nvPr>
            <p:ph type="title"/>
          </p:nvPr>
        </p:nvSpPr>
        <p:spPr>
          <a:xfrm>
            <a:off x="1132750" y="437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fr" sz="2220">
                <a:latin typeface="Lato"/>
                <a:ea typeface="Lato"/>
                <a:cs typeface="Lato"/>
                <a:sym typeface="Lato"/>
              </a:rPr>
              <a:t>Fonctionnement des communications simultanément</a:t>
            </a:r>
            <a:endParaRPr b="1" sz="3209"/>
          </a:p>
        </p:txBody>
      </p:sp>
      <p:sp>
        <p:nvSpPr>
          <p:cNvPr id="276" name="Google Shape;27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77" name="Google Shape;277;p26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7"/>
          <p:cNvSpPr txBox="1"/>
          <p:nvPr>
            <p:ph type="title"/>
          </p:nvPr>
        </p:nvSpPr>
        <p:spPr>
          <a:xfrm>
            <a:off x="351850" y="252825"/>
            <a:ext cx="44607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200">
                <a:solidFill>
                  <a:schemeClr val="lt2"/>
                </a:solidFill>
              </a:rPr>
              <a:t>Démonstration</a:t>
            </a:r>
            <a:endParaRPr b="1" sz="3200">
              <a:solidFill>
                <a:schemeClr val="lt2"/>
              </a:solidFill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0" y="4372125"/>
            <a:ext cx="9044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Lien de la démo : </a:t>
            </a:r>
            <a:r>
              <a:rPr lang="fr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https://gitlab.univ-nantes.fr/ter-ir-2020/transfo-protocoles/-/blob/master/TER_S2_M1_informatique-2020-2021/TER-video/20210430_110003.mp4?expanded=true&amp;viewer=rich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4" name="Google Shape;28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850" y="1338550"/>
            <a:ext cx="5053175" cy="281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263" y="2052852"/>
            <a:ext cx="8003375" cy="1861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8"/>
          <p:cNvSpPr txBox="1"/>
          <p:nvPr>
            <p:ph type="title"/>
          </p:nvPr>
        </p:nvSpPr>
        <p:spPr>
          <a:xfrm>
            <a:off x="1132750" y="437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fr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Introspection du code</a:t>
            </a:r>
            <a:endParaRPr b="1" sz="3900">
              <a:solidFill>
                <a:schemeClr val="lt2"/>
              </a:solidFill>
            </a:endParaRPr>
          </a:p>
        </p:txBody>
      </p:sp>
      <p:sp>
        <p:nvSpPr>
          <p:cNvPr id="292" name="Google Shape;29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93" name="Google Shape;293;p28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/>
          <p:nvPr>
            <p:ph type="title"/>
          </p:nvPr>
        </p:nvSpPr>
        <p:spPr>
          <a:xfrm>
            <a:off x="393500" y="36297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Plan de l’exposé</a:t>
            </a:r>
            <a:endParaRPr b="1" sz="3200"/>
          </a:p>
        </p:txBody>
      </p:sp>
      <p:sp>
        <p:nvSpPr>
          <p:cNvPr id="299" name="Google Shape;299;p29"/>
          <p:cNvSpPr/>
          <p:nvPr/>
        </p:nvSpPr>
        <p:spPr>
          <a:xfrm>
            <a:off x="1060725" y="2634825"/>
            <a:ext cx="3285600" cy="4461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9"/>
          <p:cNvSpPr txBox="1"/>
          <p:nvPr>
            <p:ph idx="4294967295" type="body"/>
          </p:nvPr>
        </p:nvSpPr>
        <p:spPr>
          <a:xfrm>
            <a:off x="1060725" y="1511675"/>
            <a:ext cx="7526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Bibliographie 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Expérimentations (manuelles)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fr" sz="1600">
                <a:solidFill>
                  <a:schemeClr val="dk1"/>
                </a:solidFill>
              </a:rPr>
              <a:t>Surcouche de communication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Transformations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Project  management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Perspective et conclusion</a:t>
            </a:r>
            <a:endParaRPr sz="1600"/>
          </a:p>
        </p:txBody>
      </p:sp>
      <p:sp>
        <p:nvSpPr>
          <p:cNvPr id="301" name="Google Shape;30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02" name="Google Shape;302;p29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Les services 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08" name="Google Shape;308;p3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Une implémentation WiFi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Une implémentation Bluetooth</a:t>
            </a:r>
            <a:endParaRPr sz="1500"/>
          </a:p>
        </p:txBody>
      </p:sp>
      <p:sp>
        <p:nvSpPr>
          <p:cNvPr id="309" name="Google Shape;309;p3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9900" y="1513222"/>
            <a:ext cx="2203250" cy="130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0"/>
          <p:cNvPicPr preferRelativeResize="0"/>
          <p:nvPr/>
        </p:nvPicPr>
        <p:blipFill rotWithShape="1">
          <a:blip r:embed="rId4">
            <a:alphaModFix/>
          </a:blip>
          <a:srcRect b="6062" l="29500" r="27546" t="6333"/>
          <a:stretch/>
        </p:blipFill>
        <p:spPr>
          <a:xfrm>
            <a:off x="5598962" y="3074050"/>
            <a:ext cx="1125125" cy="15269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13" name="Google Shape;313;p30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Les primitives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19" name="Google Shape;319;p31"/>
          <p:cNvSpPr txBox="1"/>
          <p:nvPr>
            <p:ph idx="1" type="body"/>
          </p:nvPr>
        </p:nvSpPr>
        <p:spPr>
          <a:xfrm>
            <a:off x="558025" y="1442025"/>
            <a:ext cx="7554900" cy="3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78207" lvl="0" marL="457200" rtl="0" algn="l">
              <a:spcBef>
                <a:spcPts val="0"/>
              </a:spcBef>
              <a:spcAft>
                <a:spcPts val="0"/>
              </a:spcAft>
              <a:buSzPts val="2356"/>
              <a:buChar char="-"/>
            </a:pPr>
            <a:r>
              <a:rPr lang="fr" sz="2356"/>
              <a:t>openConnection</a:t>
            </a:r>
            <a:endParaRPr sz="2356"/>
          </a:p>
          <a:p>
            <a:pPr indent="-378207" lvl="0" marL="457200" rtl="0" algn="l">
              <a:spcBef>
                <a:spcPts val="0"/>
              </a:spcBef>
              <a:spcAft>
                <a:spcPts val="0"/>
              </a:spcAft>
              <a:buSzPts val="2356"/>
              <a:buChar char="-"/>
            </a:pPr>
            <a:r>
              <a:rPr lang="fr" sz="2356"/>
              <a:t>closeConnection</a:t>
            </a:r>
            <a:endParaRPr sz="2356"/>
          </a:p>
          <a:p>
            <a:pPr indent="-378207" lvl="0" marL="457200" rtl="0" algn="l">
              <a:spcBef>
                <a:spcPts val="0"/>
              </a:spcBef>
              <a:spcAft>
                <a:spcPts val="0"/>
              </a:spcAft>
              <a:buSzPts val="2356"/>
              <a:buChar char="-"/>
            </a:pPr>
            <a:r>
              <a:rPr lang="fr" sz="2356"/>
              <a:t>sendMessage</a:t>
            </a:r>
            <a:endParaRPr sz="2356"/>
          </a:p>
          <a:p>
            <a:pPr indent="-378207" lvl="0" marL="457200" rtl="0" algn="l">
              <a:spcBef>
                <a:spcPts val="0"/>
              </a:spcBef>
              <a:spcAft>
                <a:spcPts val="0"/>
              </a:spcAft>
              <a:buSzPts val="2356"/>
              <a:buChar char="-"/>
            </a:pPr>
            <a:r>
              <a:rPr lang="fr" sz="2356"/>
              <a:t>sendMessageSynchronized</a:t>
            </a:r>
            <a:endParaRPr sz="2356"/>
          </a:p>
          <a:p>
            <a:pPr indent="-378207" lvl="0" marL="457200" rtl="0" algn="l">
              <a:spcBef>
                <a:spcPts val="0"/>
              </a:spcBef>
              <a:spcAft>
                <a:spcPts val="0"/>
              </a:spcAft>
              <a:buSzPts val="2356"/>
              <a:buChar char="-"/>
            </a:pPr>
            <a:r>
              <a:rPr lang="fr" sz="2356"/>
              <a:t>sendMessageAsynchronized</a:t>
            </a:r>
            <a:endParaRPr sz="2356"/>
          </a:p>
          <a:p>
            <a:pPr indent="-378207" lvl="0" marL="457200" rtl="0" algn="l">
              <a:spcBef>
                <a:spcPts val="0"/>
              </a:spcBef>
              <a:spcAft>
                <a:spcPts val="0"/>
              </a:spcAft>
              <a:buSzPts val="2356"/>
              <a:buChar char="-"/>
            </a:pPr>
            <a:r>
              <a:rPr lang="fr" sz="2356"/>
              <a:t>receiveMessage</a:t>
            </a:r>
            <a:endParaRPr sz="2356"/>
          </a:p>
          <a:p>
            <a:pPr indent="-378207" lvl="0" marL="457200" rtl="0" algn="l">
              <a:spcBef>
                <a:spcPts val="0"/>
              </a:spcBef>
              <a:spcAft>
                <a:spcPts val="0"/>
              </a:spcAft>
              <a:buSzPts val="2356"/>
              <a:buChar char="-"/>
            </a:pPr>
            <a:r>
              <a:rPr lang="fr" sz="2356"/>
              <a:t>sendACK</a:t>
            </a:r>
            <a:endParaRPr sz="2356"/>
          </a:p>
          <a:p>
            <a:pPr indent="-378207" lvl="0" marL="457200" rtl="0" algn="l">
              <a:spcBef>
                <a:spcPts val="0"/>
              </a:spcBef>
              <a:spcAft>
                <a:spcPts val="0"/>
              </a:spcAft>
              <a:buSzPts val="2356"/>
              <a:buChar char="-"/>
            </a:pPr>
            <a:r>
              <a:rPr lang="fr" sz="2356"/>
              <a:t>receiveACK</a:t>
            </a:r>
            <a:endParaRPr sz="2356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413" y="1603200"/>
            <a:ext cx="4067175" cy="236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22" name="Google Shape;322;p31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Introduction (1/3)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145" name="Google Shape;145;p14"/>
          <p:cNvSpPr txBox="1"/>
          <p:nvPr>
            <p:ph idx="1" type="body"/>
          </p:nvPr>
        </p:nvSpPr>
        <p:spPr>
          <a:xfrm>
            <a:off x="1165325" y="1165325"/>
            <a:ext cx="7525200" cy="35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900"/>
              <a:t>Ingénierie des modèles</a:t>
            </a:r>
            <a:endParaRPr sz="2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900"/>
              <a:t>Automatisation du passage des modèles au code </a:t>
            </a:r>
            <a:endParaRPr sz="29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134"/>
              <a:t>[André P., Tebib, M.E.A : </a:t>
            </a:r>
            <a:r>
              <a:rPr lang="fr" sz="2134" u="sng"/>
              <a:t>Refining automation system control with MDE</a:t>
            </a:r>
            <a:r>
              <a:rPr lang="fr" sz="2134"/>
              <a:t>, 2020]</a:t>
            </a:r>
            <a:endParaRPr sz="2134"/>
          </a:p>
          <a:p>
            <a:pPr indent="-35750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fr" sz="2900"/>
              <a:t>Modèles (UML...)</a:t>
            </a:r>
            <a:endParaRPr sz="2900"/>
          </a:p>
          <a:p>
            <a:pPr indent="-35750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fr" sz="2900"/>
              <a:t>Code (Java, EV3, Android...)</a:t>
            </a:r>
            <a:endParaRPr sz="2900"/>
          </a:p>
          <a:p>
            <a:pPr indent="-35750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fr" sz="2900"/>
              <a:t>Transformations progressives (processus de transformation)</a:t>
            </a:r>
            <a:endParaRPr sz="2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900"/>
              <a:t>Problème complexe : </a:t>
            </a:r>
            <a:r>
              <a:rPr i="1" lang="fr" sz="2900"/>
              <a:t>deux exemples</a:t>
            </a:r>
            <a:endParaRPr i="1" sz="2900"/>
          </a:p>
          <a:p>
            <a:pPr indent="-35750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fr" sz="2900"/>
              <a:t>transformation des statecharts </a:t>
            </a:r>
            <a:r>
              <a:rPr i="1" lang="fr" sz="2420"/>
              <a:t>(commencé</a:t>
            </a:r>
            <a:r>
              <a:rPr i="1" lang="fr" sz="2420"/>
              <a:t> dans TER précédents)</a:t>
            </a:r>
            <a:endParaRPr i="1" sz="2420"/>
          </a:p>
          <a:p>
            <a:pPr indent="-357505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●"/>
            </a:pPr>
            <a:r>
              <a:rPr lang="fr" sz="2900">
                <a:solidFill>
                  <a:srgbClr val="1155CC"/>
                </a:solidFill>
              </a:rPr>
              <a:t>Transformation des envois de messages 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46" name="Google Shape;14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47" name="Google Shape;147;p14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Classe du type générique Message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28" name="Google Shape;328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9" name="Google Shape;32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425" y="916300"/>
            <a:ext cx="6453150" cy="4213724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 txBox="1"/>
          <p:nvPr>
            <p:ph type="title"/>
          </p:nvPr>
        </p:nvSpPr>
        <p:spPr>
          <a:xfrm>
            <a:off x="1297500" y="273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La surcouche de communication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36" name="Google Shape;336;p3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7" name="Google Shape;33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425" y="720175"/>
            <a:ext cx="6549925" cy="439755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Création d’un message lors d’un envoi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44" name="Google Shape;344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45" name="Google Shape;34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000" y="2180175"/>
            <a:ext cx="4371975" cy="16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47" name="Google Shape;347;p34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Bilan de la surcouche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53" name="Google Shape;353;p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Une généralisations des message envoyés</a:t>
            </a:r>
            <a:br>
              <a:rPr lang="fr" sz="1700"/>
            </a:b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Une généralisation des différents types de communications</a:t>
            </a:r>
            <a:br>
              <a:rPr lang="fr" sz="1700"/>
            </a:b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La montée en abstraction du cas concret</a:t>
            </a:r>
            <a:endParaRPr sz="1700"/>
          </a:p>
        </p:txBody>
      </p:sp>
      <p:sp>
        <p:nvSpPr>
          <p:cNvPr id="354" name="Google Shape;35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55" name="Google Shape;355;p35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393500" y="36297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Plan de l’exposé</a:t>
            </a:r>
            <a:endParaRPr b="1" sz="3200"/>
          </a:p>
        </p:txBody>
      </p:sp>
      <p:sp>
        <p:nvSpPr>
          <p:cNvPr id="361" name="Google Shape;361;p36"/>
          <p:cNvSpPr/>
          <p:nvPr/>
        </p:nvSpPr>
        <p:spPr>
          <a:xfrm>
            <a:off x="1060725" y="3201675"/>
            <a:ext cx="2465400" cy="4461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6"/>
          <p:cNvSpPr txBox="1"/>
          <p:nvPr>
            <p:ph idx="4294967295" type="body"/>
          </p:nvPr>
        </p:nvSpPr>
        <p:spPr>
          <a:xfrm>
            <a:off x="1060725" y="1511675"/>
            <a:ext cx="7526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Bibliographie 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Expérimentations (manuelles)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Surcouche de communication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fr" sz="1600">
                <a:solidFill>
                  <a:schemeClr val="dk1"/>
                </a:solidFill>
              </a:rPr>
              <a:t>Transformations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Project  management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Perspective et conclusion</a:t>
            </a:r>
            <a:endParaRPr sz="1600"/>
          </a:p>
        </p:txBody>
      </p:sp>
      <p:sp>
        <p:nvSpPr>
          <p:cNvPr id="363" name="Google Shape;363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64" name="Google Shape;364;p36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Transformation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70" name="Google Shape;370;p3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systématisation du travail de codage (voir expérimentations)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primitives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ecrire des règles de transformation de mes messages UML dans les primitives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configuration (informations à fournir)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fr"/>
              <a:t>workflow de transformation</a:t>
            </a:r>
            <a:endParaRPr/>
          </a:p>
        </p:txBody>
      </p:sp>
      <p:pic>
        <p:nvPicPr>
          <p:cNvPr id="371" name="Google Shape;37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477" y="2835863"/>
            <a:ext cx="4316400" cy="1568925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73" name="Google Shape;373;p37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8"/>
          <p:cNvSpPr txBox="1"/>
          <p:nvPr>
            <p:ph type="title"/>
          </p:nvPr>
        </p:nvSpPr>
        <p:spPr>
          <a:xfrm>
            <a:off x="393500" y="36297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 de l’exposé</a:t>
            </a:r>
            <a:endParaRPr sz="3200"/>
          </a:p>
        </p:txBody>
      </p:sp>
      <p:sp>
        <p:nvSpPr>
          <p:cNvPr id="379" name="Google Shape;379;p38"/>
          <p:cNvSpPr/>
          <p:nvPr/>
        </p:nvSpPr>
        <p:spPr>
          <a:xfrm>
            <a:off x="1060725" y="3768500"/>
            <a:ext cx="3053100" cy="4461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8"/>
          <p:cNvSpPr txBox="1"/>
          <p:nvPr>
            <p:ph idx="4294967295" type="body"/>
          </p:nvPr>
        </p:nvSpPr>
        <p:spPr>
          <a:xfrm>
            <a:off x="1060725" y="1511675"/>
            <a:ext cx="7526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Bibliographie 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Expérimentations (manuelles)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Surcouche de communication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Transformations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fr" sz="1600">
                <a:solidFill>
                  <a:schemeClr val="dk1"/>
                </a:solidFill>
              </a:rPr>
              <a:t>Project  management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Perspective et conclusion</a:t>
            </a:r>
            <a:endParaRPr sz="1600"/>
          </a:p>
        </p:txBody>
      </p:sp>
      <p:sp>
        <p:nvSpPr>
          <p:cNvPr id="381" name="Google Shape;38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82" name="Google Shape;382;p38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9"/>
          <p:cNvSpPr txBox="1"/>
          <p:nvPr>
            <p:ph type="title"/>
          </p:nvPr>
        </p:nvSpPr>
        <p:spPr>
          <a:xfrm>
            <a:off x="1297500" y="377700"/>
            <a:ext cx="7038900" cy="9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Project management</a:t>
            </a:r>
            <a:endParaRPr b="1" sz="2800">
              <a:solidFill>
                <a:schemeClr val="lt2"/>
              </a:solidFill>
            </a:endParaRPr>
          </a:p>
        </p:txBody>
      </p:sp>
      <p:sp>
        <p:nvSpPr>
          <p:cNvPr id="388" name="Google Shape;388;p39"/>
          <p:cNvSpPr txBox="1"/>
          <p:nvPr>
            <p:ph idx="1" type="body"/>
          </p:nvPr>
        </p:nvSpPr>
        <p:spPr>
          <a:xfrm>
            <a:off x="257625" y="1422175"/>
            <a:ext cx="8340000" cy="29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635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" sz="2500"/>
              <a:t>Organisation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635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fr" sz="2500"/>
              <a:t>Communication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500"/>
          </a:p>
        </p:txBody>
      </p:sp>
      <p:pic>
        <p:nvPicPr>
          <p:cNvPr id="389" name="Google Shape;38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625" y="2158163"/>
            <a:ext cx="2693248" cy="82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3925" y="1713250"/>
            <a:ext cx="2476149" cy="139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4525" y="3696875"/>
            <a:ext cx="2535500" cy="126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63175" y="3666136"/>
            <a:ext cx="2658450" cy="132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32055" y="1713248"/>
            <a:ext cx="2093043" cy="1392825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5" name="Google Shape;395;p39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0"/>
          <p:cNvSpPr txBox="1"/>
          <p:nvPr>
            <p:ph type="title"/>
          </p:nvPr>
        </p:nvSpPr>
        <p:spPr>
          <a:xfrm>
            <a:off x="393500" y="36297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Plan de l’exposé</a:t>
            </a:r>
            <a:endParaRPr b="1" sz="3200"/>
          </a:p>
        </p:txBody>
      </p:sp>
      <p:sp>
        <p:nvSpPr>
          <p:cNvPr id="401" name="Google Shape;401;p40"/>
          <p:cNvSpPr/>
          <p:nvPr/>
        </p:nvSpPr>
        <p:spPr>
          <a:xfrm>
            <a:off x="1060725" y="4314350"/>
            <a:ext cx="3285600" cy="4461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0"/>
          <p:cNvSpPr txBox="1"/>
          <p:nvPr>
            <p:ph idx="4294967295" type="body"/>
          </p:nvPr>
        </p:nvSpPr>
        <p:spPr>
          <a:xfrm>
            <a:off x="1060725" y="1511675"/>
            <a:ext cx="7526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Bibliographie 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Expérimentations (manuelles)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Surcouche de communication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Transformations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Project  management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b="1" lang="fr" sz="1600">
                <a:solidFill>
                  <a:srgbClr val="000000"/>
                </a:solidFill>
              </a:rPr>
              <a:t>Conclusion et </a:t>
            </a:r>
            <a:r>
              <a:rPr b="1" lang="fr" sz="1600">
                <a:solidFill>
                  <a:srgbClr val="000000"/>
                </a:solidFill>
              </a:rPr>
              <a:t>Perspectives</a:t>
            </a:r>
            <a:endParaRPr b="1" sz="1600">
              <a:solidFill>
                <a:srgbClr val="000000"/>
              </a:solidFill>
            </a:endParaRPr>
          </a:p>
        </p:txBody>
      </p:sp>
      <p:sp>
        <p:nvSpPr>
          <p:cNvPr id="403" name="Google Shape;40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04" name="Google Shape;404;p40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b="1" sz="28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41"/>
          <p:cNvSpPr txBox="1"/>
          <p:nvPr>
            <p:ph idx="1" type="body"/>
          </p:nvPr>
        </p:nvSpPr>
        <p:spPr>
          <a:xfrm>
            <a:off x="1297500" y="1567550"/>
            <a:ext cx="7241400" cy="31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715" lvl="0" marL="457200" rtl="0" algn="l">
              <a:spcBef>
                <a:spcPts val="0"/>
              </a:spcBef>
              <a:spcAft>
                <a:spcPts val="0"/>
              </a:spcAft>
              <a:buSzPts val="1608"/>
              <a:buChar char="●"/>
            </a:pPr>
            <a:r>
              <a:rPr lang="fr" sz="1608"/>
              <a:t>Enjeux  : </a:t>
            </a:r>
            <a:endParaRPr sz="1608"/>
          </a:p>
          <a:p>
            <a:pPr indent="-318015" lvl="1" marL="914400" rtl="0" algn="l">
              <a:spcBef>
                <a:spcPts val="0"/>
              </a:spcBef>
              <a:spcAft>
                <a:spcPts val="0"/>
              </a:spcAft>
              <a:buSzPts val="1408"/>
              <a:buChar char="○"/>
            </a:pPr>
            <a:r>
              <a:rPr lang="fr" sz="1408"/>
              <a:t>réduire le temps entre analyse et implémentation</a:t>
            </a:r>
            <a:endParaRPr sz="1408"/>
          </a:p>
          <a:p>
            <a:pPr indent="-318015" lvl="1" marL="914400" rtl="0" algn="l">
              <a:spcBef>
                <a:spcPts val="0"/>
              </a:spcBef>
              <a:spcAft>
                <a:spcPts val="0"/>
              </a:spcAft>
              <a:buSzPts val="1408"/>
              <a:buChar char="○"/>
            </a:pPr>
            <a:r>
              <a:rPr lang="fr" sz="1408"/>
              <a:t>systématisation du code pour tout type de projet</a:t>
            </a:r>
            <a:endParaRPr sz="1408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8"/>
          </a:p>
          <a:p>
            <a:pPr indent="-330715" lvl="0" marL="457200" rtl="0" algn="l">
              <a:spcBef>
                <a:spcPts val="1200"/>
              </a:spcBef>
              <a:spcAft>
                <a:spcPts val="0"/>
              </a:spcAft>
              <a:buSzPts val="1608"/>
              <a:buChar char="●"/>
            </a:pPr>
            <a:r>
              <a:rPr lang="fr" sz="1608"/>
              <a:t>Ressenti : </a:t>
            </a:r>
            <a:endParaRPr sz="1608"/>
          </a:p>
          <a:p>
            <a:pPr indent="-330715" lvl="1" marL="914400" rtl="0" algn="l">
              <a:spcBef>
                <a:spcPts val="0"/>
              </a:spcBef>
              <a:spcAft>
                <a:spcPts val="0"/>
              </a:spcAft>
              <a:buSzPts val="1608"/>
              <a:buChar char="○"/>
            </a:pPr>
            <a:r>
              <a:rPr lang="fr" sz="1408"/>
              <a:t>Premier projet de recherche</a:t>
            </a:r>
            <a:endParaRPr sz="1408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8"/>
          </a:p>
          <a:p>
            <a:pPr indent="-318015" lvl="0" marL="457200" rtl="0" algn="l">
              <a:spcBef>
                <a:spcPts val="1200"/>
              </a:spcBef>
              <a:spcAft>
                <a:spcPts val="0"/>
              </a:spcAft>
              <a:buSzPts val="1408"/>
              <a:buChar char="●"/>
            </a:pPr>
            <a:r>
              <a:rPr lang="fr" sz="1408"/>
              <a:t>Déroulement d’un premier projet de recherche</a:t>
            </a:r>
            <a:endParaRPr sz="1408"/>
          </a:p>
          <a:p>
            <a:pPr indent="-318015" lvl="0" marL="457200" rtl="0" algn="l">
              <a:spcBef>
                <a:spcPts val="0"/>
              </a:spcBef>
              <a:spcAft>
                <a:spcPts val="0"/>
              </a:spcAft>
              <a:buSzPts val="1408"/>
              <a:buChar char="●"/>
            </a:pPr>
            <a:r>
              <a:rPr lang="fr" sz="1408"/>
              <a:t>Réflexion sur les meilleures implémentations à effectuer</a:t>
            </a:r>
            <a:endParaRPr sz="1300"/>
          </a:p>
        </p:txBody>
      </p:sp>
      <p:sp>
        <p:nvSpPr>
          <p:cNvPr id="411" name="Google Shape;411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12" name="Google Shape;412;p41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5"/>
          <p:cNvSpPr txBox="1"/>
          <p:nvPr>
            <p:ph type="title"/>
          </p:nvPr>
        </p:nvSpPr>
        <p:spPr>
          <a:xfrm>
            <a:off x="1297500" y="333925"/>
            <a:ext cx="7038900" cy="9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Introduction (2/3)</a:t>
            </a:r>
            <a:endParaRPr b="1" sz="2800">
              <a:solidFill>
                <a:schemeClr val="lt2"/>
              </a:solidFill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1044825" y="924650"/>
            <a:ext cx="337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Envoi d’un message UML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5"/>
          <p:cNvSpPr txBox="1"/>
          <p:nvPr/>
        </p:nvSpPr>
        <p:spPr>
          <a:xfrm>
            <a:off x="1044825" y="2819475"/>
            <a:ext cx="471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Envoi d’un message WiFi 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5"/>
          <p:cNvSpPr/>
          <p:nvPr/>
        </p:nvSpPr>
        <p:spPr>
          <a:xfrm>
            <a:off x="4042350" y="1971663"/>
            <a:ext cx="1059300" cy="20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5"/>
          <p:cNvSpPr txBox="1"/>
          <p:nvPr/>
        </p:nvSpPr>
        <p:spPr>
          <a:xfrm>
            <a:off x="5760800" y="1872050"/>
            <a:ext cx="309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Une seule opération, Simplicité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5"/>
          <p:cNvSpPr/>
          <p:nvPr/>
        </p:nvSpPr>
        <p:spPr>
          <a:xfrm>
            <a:off x="4042350" y="3866463"/>
            <a:ext cx="1059300" cy="20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5"/>
          <p:cNvSpPr txBox="1"/>
          <p:nvPr/>
        </p:nvSpPr>
        <p:spPr>
          <a:xfrm>
            <a:off x="5760800" y="3766875"/>
            <a:ext cx="260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Synchronisation et connexion entre les systèmes.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5"/>
          <p:cNvSpPr txBox="1"/>
          <p:nvPr/>
        </p:nvSpPr>
        <p:spPr>
          <a:xfrm>
            <a:off x="729750" y="3892175"/>
            <a:ext cx="309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0" name="Google Shape;16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600" y="1333402"/>
            <a:ext cx="2210610" cy="147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625" y="3181555"/>
            <a:ext cx="2606550" cy="182144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63" name="Google Shape;163;p15"/>
          <p:cNvSpPr txBox="1"/>
          <p:nvPr/>
        </p:nvSpPr>
        <p:spPr>
          <a:xfrm>
            <a:off x="0" y="47143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Perspective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418" name="Google Shape;418;p4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/>
              <a:t>Télécommande du véhicule permettant de gérer la connexion au portail par WiFi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600"/>
              <a:t>Le nombre de connexion par WiFi est limité à 1. Il faut augmenter le nombre de connexions possibles pour se rapprocher d’un modèle réel.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600"/>
              <a:t>Transformation de </a:t>
            </a:r>
            <a:r>
              <a:rPr lang="fr" sz="1600"/>
              <a:t>modèles</a:t>
            </a:r>
            <a:endParaRPr sz="1600"/>
          </a:p>
        </p:txBody>
      </p:sp>
      <p:sp>
        <p:nvSpPr>
          <p:cNvPr id="419" name="Google Shape;41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20" name="Google Shape;420;p42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3"/>
          <p:cNvSpPr txBox="1"/>
          <p:nvPr>
            <p:ph type="title"/>
          </p:nvPr>
        </p:nvSpPr>
        <p:spPr>
          <a:xfrm>
            <a:off x="823850" y="2053000"/>
            <a:ext cx="40998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2"/>
                </a:solidFill>
              </a:rPr>
              <a:t>Avez-vous des questions ?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26" name="Google Shape;426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27" name="Google Shape;427;p43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43"/>
          <p:cNvSpPr txBox="1"/>
          <p:nvPr/>
        </p:nvSpPr>
        <p:spPr>
          <a:xfrm>
            <a:off x="0" y="42071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Étudiants : GICQUEL Alexandre - GUERIN Antoine - ROZEN Anthony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9" name="Google Shape;429;p43"/>
          <p:cNvSpPr txBox="1"/>
          <p:nvPr/>
        </p:nvSpPr>
        <p:spPr>
          <a:xfrm>
            <a:off x="0" y="452065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Encadrant : Pascal ANDRÉ (Equipe AeLoS)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Introduction (3/3)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169" name="Google Shape;169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Problèmes  à résoudre :</a:t>
            </a:r>
            <a:endParaRPr sz="18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Implémentation différente pour chaque service</a:t>
            </a:r>
            <a:br>
              <a:rPr lang="fr" sz="1600"/>
            </a:br>
            <a:r>
              <a:rPr lang="fr" sz="1600"/>
              <a:t> (exemple : Bluetooth et WiFi)</a:t>
            </a:r>
            <a:endParaRPr sz="16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quels messages, quels paramètres fournir...</a:t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Dans chaque service on peut aussi avoir différentes </a:t>
            </a:r>
            <a:r>
              <a:rPr lang="fr" sz="1600"/>
              <a:t>implémentations</a:t>
            </a:r>
            <a:r>
              <a:rPr lang="fr" sz="1600"/>
              <a:t> :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en fonction du framework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en fonction du rôle (client ou serveur)</a:t>
            </a:r>
            <a:endParaRPr sz="1400"/>
          </a:p>
        </p:txBody>
      </p:sp>
      <p:sp>
        <p:nvSpPr>
          <p:cNvPr id="170" name="Google Shape;1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1" name="Google Shape;171;p16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/>
          <p:nvPr>
            <p:ph type="title"/>
          </p:nvPr>
        </p:nvSpPr>
        <p:spPr>
          <a:xfrm>
            <a:off x="1297500" y="3850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Les </a:t>
            </a:r>
            <a:r>
              <a:rPr b="1" lang="fr">
                <a:solidFill>
                  <a:schemeClr val="lt2"/>
                </a:solidFill>
              </a:rPr>
              <a:t>différentes</a:t>
            </a:r>
            <a:r>
              <a:rPr b="1" lang="fr">
                <a:solidFill>
                  <a:schemeClr val="lt2"/>
                </a:solidFill>
              </a:rPr>
              <a:t> étapes de recherche et </a:t>
            </a:r>
            <a:r>
              <a:rPr b="1" lang="fr">
                <a:solidFill>
                  <a:schemeClr val="lt2"/>
                </a:solidFill>
              </a:rPr>
              <a:t>développement</a:t>
            </a:r>
            <a:r>
              <a:rPr b="1" lang="fr">
                <a:solidFill>
                  <a:schemeClr val="lt2"/>
                </a:solidFill>
              </a:rPr>
              <a:t> 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177" name="Google Shape;177;p17"/>
          <p:cNvSpPr txBox="1"/>
          <p:nvPr>
            <p:ph idx="1" type="body"/>
          </p:nvPr>
        </p:nvSpPr>
        <p:spPr>
          <a:xfrm>
            <a:off x="849350" y="1443475"/>
            <a:ext cx="7487100" cy="33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 u="sng"/>
              <a:t>Démarche suivie :</a:t>
            </a:r>
            <a:endParaRPr b="1" sz="1600" u="sng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Recherche b</a:t>
            </a:r>
            <a:r>
              <a:rPr lang="fr" sz="1600"/>
              <a:t>ibliographie  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Expérimentations (manuelles) → cas d’étude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Réfléchir à l’automatisation - qu’est-ce qui peut être automatisé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R</a:t>
            </a:r>
            <a:r>
              <a:rPr lang="fr" sz="1400"/>
              <a:t>ègles de transformation (informelles, formelles)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S</a:t>
            </a:r>
            <a:r>
              <a:rPr lang="fr" sz="1400"/>
              <a:t>olution primitives = Abstraction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P</a:t>
            </a:r>
            <a:r>
              <a:rPr lang="fr" sz="1400"/>
              <a:t>rocessus de transformation</a:t>
            </a:r>
            <a:br>
              <a:rPr lang="fr" sz="1400"/>
            </a:b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T</a:t>
            </a:r>
            <a:r>
              <a:rPr lang="fr" sz="1600"/>
              <a:t>ransformations</a:t>
            </a:r>
            <a:endParaRPr sz="1600"/>
          </a:p>
        </p:txBody>
      </p:sp>
      <p:sp>
        <p:nvSpPr>
          <p:cNvPr id="178" name="Google Shape;17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9" name="Google Shape;179;p17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/>
          <p:nvPr>
            <p:ph type="title"/>
          </p:nvPr>
        </p:nvSpPr>
        <p:spPr>
          <a:xfrm>
            <a:off x="393500" y="36297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2"/>
                </a:solidFill>
              </a:rPr>
              <a:t>Plan de l’exposé</a:t>
            </a:r>
            <a:endParaRPr b="1" sz="3200">
              <a:solidFill>
                <a:schemeClr val="lt2"/>
              </a:solidFill>
            </a:endParaRPr>
          </a:p>
        </p:txBody>
      </p:sp>
      <p:sp>
        <p:nvSpPr>
          <p:cNvPr id="185" name="Google Shape;185;p18"/>
          <p:cNvSpPr txBox="1"/>
          <p:nvPr>
            <p:ph idx="4294967295" type="body"/>
          </p:nvPr>
        </p:nvSpPr>
        <p:spPr>
          <a:xfrm>
            <a:off x="1060725" y="1511675"/>
            <a:ext cx="7526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Bibliographie 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Expérimentations (manuelles)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Surcouche de communication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Transformations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Project  management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Perspective et conclusion</a:t>
            </a:r>
            <a:endParaRPr sz="1600"/>
          </a:p>
        </p:txBody>
      </p:sp>
      <p:sp>
        <p:nvSpPr>
          <p:cNvPr id="186" name="Google Shape;18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7" name="Google Shape;187;p18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/>
          <p:nvPr>
            <p:ph type="title"/>
          </p:nvPr>
        </p:nvSpPr>
        <p:spPr>
          <a:xfrm>
            <a:off x="393500" y="36297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Plan de l’exposé</a:t>
            </a:r>
            <a:endParaRPr b="1" sz="3200"/>
          </a:p>
        </p:txBody>
      </p:sp>
      <p:sp>
        <p:nvSpPr>
          <p:cNvPr id="193" name="Google Shape;193;p19"/>
          <p:cNvSpPr/>
          <p:nvPr/>
        </p:nvSpPr>
        <p:spPr>
          <a:xfrm>
            <a:off x="1153750" y="1564150"/>
            <a:ext cx="2750100" cy="4461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9"/>
          <p:cNvSpPr txBox="1"/>
          <p:nvPr>
            <p:ph idx="4294967295" type="body"/>
          </p:nvPr>
        </p:nvSpPr>
        <p:spPr>
          <a:xfrm>
            <a:off x="1060725" y="1511675"/>
            <a:ext cx="7526400" cy="33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fr" sz="1600">
                <a:solidFill>
                  <a:schemeClr val="dk1"/>
                </a:solidFill>
              </a:rPr>
              <a:t>Bibliographie 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Expérimentations (manuelles)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Surcouche de communication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Transformations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Project </a:t>
            </a:r>
            <a:r>
              <a:rPr lang="fr" sz="1600"/>
              <a:t> management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Perspective et conclusion</a:t>
            </a:r>
            <a:endParaRPr sz="1600"/>
          </a:p>
        </p:txBody>
      </p:sp>
      <p:sp>
        <p:nvSpPr>
          <p:cNvPr id="195" name="Google Shape;19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6" name="Google Shape;196;p19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/>
          <p:nvPr>
            <p:ph type="title"/>
          </p:nvPr>
        </p:nvSpPr>
        <p:spPr>
          <a:xfrm>
            <a:off x="1324175" y="398275"/>
            <a:ext cx="70389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lt2"/>
                </a:solidFill>
              </a:rPr>
              <a:t>Bibliographie </a:t>
            </a:r>
            <a:r>
              <a:rPr b="1" lang="fr" sz="2800"/>
              <a:t>- </a:t>
            </a:r>
            <a:r>
              <a:rPr lang="fr" sz="2134">
                <a:latin typeface="Lato"/>
                <a:ea typeface="Lato"/>
                <a:cs typeface="Lato"/>
                <a:sym typeface="Lato"/>
              </a:rPr>
              <a:t>[André P., Tebib, M.E.A : </a:t>
            </a:r>
            <a:r>
              <a:rPr lang="fr" sz="2134" u="sng">
                <a:latin typeface="Lato"/>
                <a:ea typeface="Lato"/>
                <a:cs typeface="Lato"/>
                <a:sym typeface="Lato"/>
              </a:rPr>
              <a:t>Refining automation system control with MDE</a:t>
            </a:r>
            <a:r>
              <a:rPr lang="fr" sz="2134">
                <a:latin typeface="Lato"/>
                <a:ea typeface="Lato"/>
                <a:cs typeface="Lato"/>
                <a:sym typeface="Lato"/>
              </a:rPr>
              <a:t>, 2020]</a:t>
            </a:r>
            <a:endParaRPr b="1" sz="2800"/>
          </a:p>
        </p:txBody>
      </p:sp>
      <p:sp>
        <p:nvSpPr>
          <p:cNvPr id="202" name="Google Shape;202;p20"/>
          <p:cNvSpPr txBox="1"/>
          <p:nvPr/>
        </p:nvSpPr>
        <p:spPr>
          <a:xfrm>
            <a:off x="7615600" y="2431400"/>
            <a:ext cx="146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3" name="Google Shape;2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025" y="1890713"/>
            <a:ext cx="8286750" cy="1571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0"/>
          <p:cNvSpPr txBox="1"/>
          <p:nvPr/>
        </p:nvSpPr>
        <p:spPr>
          <a:xfrm>
            <a:off x="1015100" y="3546125"/>
            <a:ext cx="603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-"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Raffinement d’automate par transformation de modèle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6" name="Google Shape;206;p20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 txBox="1"/>
          <p:nvPr>
            <p:ph type="title"/>
          </p:nvPr>
        </p:nvSpPr>
        <p:spPr>
          <a:xfrm>
            <a:off x="393500" y="36297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Plan de l’exposé</a:t>
            </a:r>
            <a:endParaRPr b="1" sz="3200"/>
          </a:p>
        </p:txBody>
      </p:sp>
      <p:sp>
        <p:nvSpPr>
          <p:cNvPr id="212" name="Google Shape;212;p21"/>
          <p:cNvSpPr/>
          <p:nvPr/>
        </p:nvSpPr>
        <p:spPr>
          <a:xfrm>
            <a:off x="1122275" y="2078500"/>
            <a:ext cx="3285600" cy="4461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 txBox="1"/>
          <p:nvPr>
            <p:ph idx="4294967295" type="body"/>
          </p:nvPr>
        </p:nvSpPr>
        <p:spPr>
          <a:xfrm>
            <a:off x="1060725" y="1511675"/>
            <a:ext cx="7526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Bibliographie 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fr" sz="1600">
                <a:solidFill>
                  <a:schemeClr val="dk1"/>
                </a:solidFill>
              </a:rPr>
              <a:t>Expérimentations (manuelles)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Surcouche de communication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Transformations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Project  management</a:t>
            </a:r>
            <a:br>
              <a:rPr lang="f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fr" sz="1600"/>
              <a:t>Perspective et conclusion</a:t>
            </a:r>
            <a:endParaRPr sz="1600"/>
          </a:p>
        </p:txBody>
      </p:sp>
      <p:sp>
        <p:nvSpPr>
          <p:cNvPr id="214" name="Google Shape;21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5" name="Google Shape;215;p21"/>
          <p:cNvSpPr txBox="1"/>
          <p:nvPr/>
        </p:nvSpPr>
        <p:spPr>
          <a:xfrm>
            <a:off x="124700" y="4708900"/>
            <a:ext cx="10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M1 ALMA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